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Muli" panose="020B0604020202020204" charset="0"/>
      <p:regular r:id="rId19"/>
    </p:embeddedFont>
    <p:embeddedFont>
      <p:font typeface="Muli Bold" panose="020B0604020202020204" charset="0"/>
      <p:regular r:id="rId20"/>
    </p:embeddedFont>
    <p:embeddedFont>
      <p:font typeface="Muli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9" d="100"/>
          <a:sy n="29" d="100"/>
        </p:scale>
        <p:origin x="1434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45.png"/><Relationship Id="rId5" Type="http://schemas.openxmlformats.org/officeDocument/2006/relationships/image" Target="../media/image14.png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2044">
            <a:off x="-2811168" y="-6436520"/>
            <a:ext cx="7810162" cy="11474255"/>
          </a:xfrm>
          <a:custGeom>
            <a:avLst/>
            <a:gdLst/>
            <a:ahLst/>
            <a:cxnLst/>
            <a:rect l="l" t="t" r="r" b="b"/>
            <a:pathLst>
              <a:path w="7810162" h="11474255">
                <a:moveTo>
                  <a:pt x="0" y="0"/>
                </a:moveTo>
                <a:lnTo>
                  <a:pt x="7810161" y="0"/>
                </a:lnTo>
                <a:lnTo>
                  <a:pt x="7810161" y="11474255"/>
                </a:lnTo>
                <a:lnTo>
                  <a:pt x="0" y="1147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45" r="-32441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444286" y="-945730"/>
            <a:ext cx="6225050" cy="6089230"/>
          </a:xfrm>
          <a:custGeom>
            <a:avLst/>
            <a:gdLst/>
            <a:ahLst/>
            <a:cxnLst/>
            <a:rect l="l" t="t" r="r" b="b"/>
            <a:pathLst>
              <a:path w="6225050" h="6089230">
                <a:moveTo>
                  <a:pt x="0" y="0"/>
                </a:moveTo>
                <a:lnTo>
                  <a:pt x="6225049" y="0"/>
                </a:lnTo>
                <a:lnTo>
                  <a:pt x="6225049" y="6089230"/>
                </a:lnTo>
                <a:lnTo>
                  <a:pt x="0" y="608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rot="-2700000">
            <a:off x="15722999" y="4291877"/>
            <a:ext cx="3892673" cy="3751122"/>
          </a:xfrm>
          <a:custGeom>
            <a:avLst/>
            <a:gdLst/>
            <a:ahLst/>
            <a:cxnLst/>
            <a:rect l="l" t="t" r="r" b="b"/>
            <a:pathLst>
              <a:path w="3892673" h="3751122">
                <a:moveTo>
                  <a:pt x="0" y="0"/>
                </a:moveTo>
                <a:lnTo>
                  <a:pt x="3892673" y="0"/>
                </a:lnTo>
                <a:lnTo>
                  <a:pt x="3892673" y="3751121"/>
                </a:lnTo>
                <a:lnTo>
                  <a:pt x="0" y="3751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9232" y="3076575"/>
            <a:ext cx="11937578" cy="618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35"/>
              </a:lnSpc>
            </a:pPr>
            <a:r>
              <a:rPr lang="en-US" sz="9862">
                <a:solidFill>
                  <a:srgbClr val="000000"/>
                </a:solidFill>
                <a:latin typeface="Muli Semi-Bold"/>
              </a:rPr>
              <a:t>Unveiling Happiness</a:t>
            </a:r>
          </a:p>
          <a:p>
            <a:pPr>
              <a:lnSpc>
                <a:spcPts val="11835"/>
              </a:lnSpc>
            </a:pPr>
            <a:endParaRPr lang="en-US" sz="9862">
              <a:solidFill>
                <a:srgbClr val="000000"/>
              </a:solidFill>
              <a:latin typeface="Muli Semi-Bold"/>
            </a:endParaRPr>
          </a:p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uli Semi-Bold"/>
              </a:rPr>
              <a:t>A Data-Driven Insight into the World Happiness 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12662414" y="-7662283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5"/>
                </a:lnTo>
                <a:lnTo>
                  <a:pt x="0" y="99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741679" y="3135810"/>
            <a:ext cx="14053775" cy="6823630"/>
          </a:xfrm>
          <a:custGeom>
            <a:avLst/>
            <a:gdLst/>
            <a:ahLst/>
            <a:cxnLst/>
            <a:rect l="l" t="t" r="r" b="b"/>
            <a:pathLst>
              <a:path w="14053775" h="6823630">
                <a:moveTo>
                  <a:pt x="0" y="0"/>
                </a:moveTo>
                <a:lnTo>
                  <a:pt x="14053775" y="0"/>
                </a:lnTo>
                <a:lnTo>
                  <a:pt x="14053775" y="6823631"/>
                </a:lnTo>
                <a:lnTo>
                  <a:pt x="0" y="6823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1679" y="591502"/>
            <a:ext cx="10507584" cy="1972844"/>
            <a:chOff x="0" y="0"/>
            <a:chExt cx="14010111" cy="263045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4010111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Muli Bold"/>
                </a:rPr>
                <a:t>Demo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19259"/>
              <a:ext cx="1401011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</a:rPr>
                <a:t>Analyzing Regional Happiness Distribution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12662414" y="-7662283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5"/>
                </a:lnTo>
                <a:lnTo>
                  <a:pt x="0" y="99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9144000" y="1821399"/>
            <a:ext cx="9144000" cy="6644201"/>
          </a:xfrm>
          <a:custGeom>
            <a:avLst/>
            <a:gdLst/>
            <a:ahLst/>
            <a:cxnLst/>
            <a:rect l="l" t="t" r="r" b="b"/>
            <a:pathLst>
              <a:path w="9144000" h="6644201">
                <a:moveTo>
                  <a:pt x="0" y="0"/>
                </a:moveTo>
                <a:lnTo>
                  <a:pt x="9144000" y="0"/>
                </a:lnTo>
                <a:lnTo>
                  <a:pt x="9144000" y="6644202"/>
                </a:lnTo>
                <a:lnTo>
                  <a:pt x="0" y="6644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249379" y="2818674"/>
            <a:ext cx="9174923" cy="6666671"/>
          </a:xfrm>
          <a:custGeom>
            <a:avLst/>
            <a:gdLst/>
            <a:ahLst/>
            <a:cxnLst/>
            <a:rect l="l" t="t" r="r" b="b"/>
            <a:pathLst>
              <a:path w="9174923" h="6666671">
                <a:moveTo>
                  <a:pt x="0" y="0"/>
                </a:moveTo>
                <a:lnTo>
                  <a:pt x="9174923" y="0"/>
                </a:lnTo>
                <a:lnTo>
                  <a:pt x="9174923" y="6666671"/>
                </a:lnTo>
                <a:lnTo>
                  <a:pt x="0" y="6666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41679" y="591502"/>
            <a:ext cx="10507584" cy="1972844"/>
            <a:chOff x="0" y="0"/>
            <a:chExt cx="14010111" cy="263045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4010111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Muli Bold"/>
                </a:rPr>
                <a:t>Demo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19259"/>
              <a:ext cx="1401011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</a:rPr>
                <a:t>Unveiling Key Happiness Contributors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09" b="-3609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7413" y="8330479"/>
            <a:ext cx="4645438" cy="1511169"/>
            <a:chOff x="0" y="0"/>
            <a:chExt cx="6193918" cy="2014892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6193918" cy="1245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353"/>
                </a:lnSpc>
                <a:spcBef>
                  <a:spcPct val="0"/>
                </a:spcBef>
              </a:pPr>
              <a:r>
                <a:rPr lang="en-US" sz="6127">
                  <a:solidFill>
                    <a:srgbClr val="000000"/>
                  </a:solidFill>
                  <a:latin typeface="Muli Bold"/>
                </a:rPr>
                <a:t>Demo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60598"/>
              <a:ext cx="6193918" cy="55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17"/>
                </a:lnSpc>
              </a:pPr>
              <a:r>
                <a:rPr lang="en-US" sz="2680">
                  <a:solidFill>
                    <a:srgbClr val="000000"/>
                  </a:solidFill>
                  <a:latin typeface="Muli Bold"/>
                </a:rPr>
                <a:t>Mapping Happiness Scores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12662414" y="-7662283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5"/>
                </a:lnTo>
                <a:lnTo>
                  <a:pt x="0" y="99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3110423" y="1028700"/>
            <a:ext cx="11262402" cy="9391537"/>
          </a:xfrm>
          <a:custGeom>
            <a:avLst/>
            <a:gdLst/>
            <a:ahLst/>
            <a:cxnLst/>
            <a:rect l="l" t="t" r="r" b="b"/>
            <a:pathLst>
              <a:path w="11262402" h="9391537">
                <a:moveTo>
                  <a:pt x="0" y="0"/>
                </a:moveTo>
                <a:lnTo>
                  <a:pt x="11262402" y="0"/>
                </a:lnTo>
                <a:lnTo>
                  <a:pt x="11262402" y="9391537"/>
                </a:lnTo>
                <a:lnTo>
                  <a:pt x="0" y="9391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5" b="-415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1679" y="591502"/>
            <a:ext cx="10507584" cy="1972844"/>
            <a:chOff x="0" y="0"/>
            <a:chExt cx="14010111" cy="263045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4010111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Muli Bold"/>
                </a:rPr>
                <a:t>Demo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19259"/>
              <a:ext cx="1401011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</a:rPr>
                <a:t>Heatmap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12662414" y="-7662283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5"/>
                </a:lnTo>
                <a:lnTo>
                  <a:pt x="0" y="99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3110423" y="1028700"/>
            <a:ext cx="11262402" cy="9391537"/>
          </a:xfrm>
          <a:custGeom>
            <a:avLst/>
            <a:gdLst/>
            <a:ahLst/>
            <a:cxnLst/>
            <a:rect l="l" t="t" r="r" b="b"/>
            <a:pathLst>
              <a:path w="11262402" h="9391537">
                <a:moveTo>
                  <a:pt x="0" y="0"/>
                </a:moveTo>
                <a:lnTo>
                  <a:pt x="11262402" y="0"/>
                </a:lnTo>
                <a:lnTo>
                  <a:pt x="11262402" y="9391537"/>
                </a:lnTo>
                <a:lnTo>
                  <a:pt x="0" y="9391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5" b="-415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1679" y="591502"/>
            <a:ext cx="10507584" cy="1972844"/>
            <a:chOff x="0" y="0"/>
            <a:chExt cx="14010111" cy="263045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4010111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Muli Bold"/>
                </a:rPr>
                <a:t>Demo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19259"/>
              <a:ext cx="1401011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</a:rPr>
                <a:t>Heatmap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11797217" y="-6647336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5"/>
                </a:lnTo>
                <a:lnTo>
                  <a:pt x="0" y="99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1679" y="591502"/>
            <a:ext cx="10507584" cy="1972844"/>
            <a:chOff x="0" y="0"/>
            <a:chExt cx="14010111" cy="263045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4010111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000000"/>
                  </a:solidFill>
                  <a:latin typeface="Muli Bold"/>
                </a:rPr>
                <a:t>Conclusion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19259"/>
              <a:ext cx="1401011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Muli Bold"/>
                </a:rPr>
                <a:t>Possible future correlations</a:t>
              </a: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8422C703-ACFE-67AE-49E2-6566CD136ECF}"/>
              </a:ext>
            </a:extLst>
          </p:cNvPr>
          <p:cNvSpPr txBox="1"/>
          <p:nvPr/>
        </p:nvSpPr>
        <p:spPr>
          <a:xfrm>
            <a:off x="731543" y="2784590"/>
            <a:ext cx="9677400" cy="5958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0000"/>
                </a:solidFill>
                <a:latin typeface="Muli"/>
              </a:rPr>
              <a:t>Importance for Business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56" dirty="0">
                <a:solidFill>
                  <a:srgbClr val="000000"/>
                </a:solidFill>
                <a:latin typeface="Muli"/>
              </a:rPr>
              <a:t>Insight into societal well-being and consumer behavior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56" dirty="0">
                <a:solidFill>
                  <a:srgbClr val="000000"/>
                </a:solidFill>
                <a:latin typeface="Muli"/>
              </a:rPr>
              <a:t>Influence on consumer preferences and market trends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56" dirty="0">
                <a:solidFill>
                  <a:srgbClr val="000000"/>
                </a:solidFill>
                <a:latin typeface="Muli"/>
              </a:rPr>
              <a:t>Implications for tourism, hospitality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0000"/>
                </a:solidFill>
                <a:latin typeface="Muli"/>
              </a:rPr>
              <a:t>Relevance to Migration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56" dirty="0">
                <a:solidFill>
                  <a:srgbClr val="000000"/>
                </a:solidFill>
                <a:latin typeface="Muli"/>
              </a:rPr>
              <a:t>Factors influencing individuals' decisions to migrate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56" dirty="0">
                <a:solidFill>
                  <a:srgbClr val="000000"/>
                </a:solidFill>
                <a:latin typeface="Muli"/>
              </a:rPr>
              <a:t>Attraction of countries with high happiness rankings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56" dirty="0">
                <a:solidFill>
                  <a:srgbClr val="000000"/>
                </a:solidFill>
                <a:latin typeface="Muli"/>
              </a:rPr>
              <a:t>Influence on immigration policies and workforce demographics</a:t>
            </a:r>
            <a:endParaRPr lang="en-US" sz="3600" dirty="0">
              <a:solidFill>
                <a:srgbClr val="000000"/>
              </a:solidFill>
              <a:latin typeface="Muli"/>
            </a:endParaRPr>
          </a:p>
        </p:txBody>
      </p:sp>
      <p:pic>
        <p:nvPicPr>
          <p:cNvPr id="18" name="Grafik 1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DC98D19-ED7D-C482-3EB1-DC0F7983B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162300"/>
            <a:ext cx="5502808" cy="46661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67821">
            <a:off x="-5366496" y="-5522476"/>
            <a:ext cx="9068430" cy="8945222"/>
          </a:xfrm>
          <a:custGeom>
            <a:avLst/>
            <a:gdLst/>
            <a:ahLst/>
            <a:cxnLst/>
            <a:rect l="l" t="t" r="r" b="b"/>
            <a:pathLst>
              <a:path w="9068430" h="8945222">
                <a:moveTo>
                  <a:pt x="0" y="0"/>
                </a:moveTo>
                <a:lnTo>
                  <a:pt x="9068430" y="0"/>
                </a:lnTo>
                <a:lnTo>
                  <a:pt x="9068430" y="8945222"/>
                </a:lnTo>
                <a:lnTo>
                  <a:pt x="0" y="8945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2" b="-8322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7704532" y="2732221"/>
            <a:ext cx="2878936" cy="2878924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1661" y="2732221"/>
            <a:ext cx="2878936" cy="287892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97404" y="2732221"/>
            <a:ext cx="2878936" cy="2878924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9" name="Freeform 9"/>
          <p:cNvSpPr/>
          <p:nvPr/>
        </p:nvSpPr>
        <p:spPr>
          <a:xfrm rot="1216927">
            <a:off x="15420074" y="5752477"/>
            <a:ext cx="9182501" cy="8229600"/>
          </a:xfrm>
          <a:custGeom>
            <a:avLst/>
            <a:gdLst/>
            <a:ahLst/>
            <a:cxnLst/>
            <a:rect l="l" t="t" r="r" b="b"/>
            <a:pathLst>
              <a:path w="9182501" h="8229600">
                <a:moveTo>
                  <a:pt x="0" y="0"/>
                </a:moveTo>
                <a:lnTo>
                  <a:pt x="9182501" y="0"/>
                </a:lnTo>
                <a:lnTo>
                  <a:pt x="91825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4647559" y="1019175"/>
            <a:ext cx="899288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Muli Bold"/>
              </a:rPr>
              <a:t>The Team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49061" y="6095466"/>
            <a:ext cx="3189878" cy="1259832"/>
            <a:chOff x="0" y="0"/>
            <a:chExt cx="4253171" cy="167977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97649"/>
              <a:ext cx="4253171" cy="582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4"/>
                </a:lnSpc>
              </a:pPr>
              <a:r>
                <a:rPr lang="en-US" sz="2756" dirty="0">
                  <a:solidFill>
                    <a:srgbClr val="000000"/>
                  </a:solidFill>
                  <a:latin typeface="Muli"/>
                </a:rPr>
                <a:t>Data Science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4253171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19"/>
                </a:lnSpc>
              </a:pPr>
              <a:r>
                <a:rPr lang="en-US" sz="3599">
                  <a:solidFill>
                    <a:srgbClr val="000000"/>
                  </a:solidFill>
                  <a:latin typeface="Muli Bold"/>
                </a:rPr>
                <a:t>Janik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43989" y="6096920"/>
            <a:ext cx="3189878" cy="1259832"/>
            <a:chOff x="0" y="0"/>
            <a:chExt cx="4253171" cy="167977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097649"/>
              <a:ext cx="4253171" cy="582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4"/>
                </a:lnSpc>
              </a:pPr>
              <a:r>
                <a:rPr lang="en-US" sz="2756">
                  <a:solidFill>
                    <a:srgbClr val="000000"/>
                  </a:solidFill>
                  <a:latin typeface="Muli"/>
                </a:rPr>
                <a:t>Data Science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425317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Muli Bold"/>
                </a:rPr>
                <a:t>Nikolas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56190" y="6095466"/>
            <a:ext cx="3189878" cy="1259832"/>
            <a:chOff x="0" y="0"/>
            <a:chExt cx="4253171" cy="167977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097649"/>
              <a:ext cx="4253171" cy="582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4"/>
                </a:lnSpc>
              </a:pPr>
              <a:r>
                <a:rPr lang="en-US" sz="2756">
                  <a:solidFill>
                    <a:srgbClr val="000000"/>
                  </a:solidFill>
                  <a:latin typeface="Muli"/>
                </a:rPr>
                <a:t>Data Science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253171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19"/>
                </a:lnSpc>
              </a:pPr>
              <a:r>
                <a:rPr lang="en-US" sz="3599">
                  <a:solidFill>
                    <a:srgbClr val="000000"/>
                  </a:solidFill>
                  <a:latin typeface="Muli Bold"/>
                </a:rPr>
                <a:t>Paola Herrera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903826" y="9229725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03826" y="9595553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pic>
        <p:nvPicPr>
          <p:cNvPr id="23" name="Grafik 22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76ED51A5-40C3-7623-E53A-64807513D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88" y="2765310"/>
            <a:ext cx="2970826" cy="2845835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13799865" y="5611380"/>
            <a:ext cx="9446300" cy="11010356"/>
          </a:xfrm>
          <a:custGeom>
            <a:avLst/>
            <a:gdLst/>
            <a:ahLst/>
            <a:cxnLst/>
            <a:rect l="l" t="t" r="r" b="b"/>
            <a:pathLst>
              <a:path w="9446300" h="11010356">
                <a:moveTo>
                  <a:pt x="0" y="0"/>
                </a:moveTo>
                <a:lnTo>
                  <a:pt x="9446300" y="0"/>
                </a:lnTo>
                <a:lnTo>
                  <a:pt x="9446300" y="11010356"/>
                </a:lnTo>
                <a:lnTo>
                  <a:pt x="0" y="11010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80" t="-400" r="-1515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410636" y="3008664"/>
            <a:ext cx="7351429" cy="480696"/>
            <a:chOff x="0" y="0"/>
            <a:chExt cx="9801905" cy="640927"/>
          </a:xfrm>
        </p:grpSpPr>
        <p:sp>
          <p:nvSpPr>
            <p:cNvPr id="4" name="Freeform 4"/>
            <p:cNvSpPr/>
            <p:nvPr/>
          </p:nvSpPr>
          <p:spPr>
            <a:xfrm>
              <a:off x="0" y="127804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26467" y="-57150"/>
              <a:ext cx="897543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Muli"/>
                </a:rPr>
                <a:t>Intro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0636" y="3897911"/>
            <a:ext cx="7351429" cy="480696"/>
            <a:chOff x="0" y="0"/>
            <a:chExt cx="9801905" cy="640927"/>
          </a:xfrm>
        </p:grpSpPr>
        <p:sp>
          <p:nvSpPr>
            <p:cNvPr id="7" name="TextBox 7"/>
            <p:cNvSpPr txBox="1"/>
            <p:nvPr/>
          </p:nvSpPr>
          <p:spPr>
            <a:xfrm>
              <a:off x="826467" y="-57150"/>
              <a:ext cx="897543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Muli"/>
                </a:rPr>
                <a:t>Data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5071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20"/>
                  </a:lnTo>
                  <a:lnTo>
                    <a:pt x="0" y="385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0636" y="4787159"/>
            <a:ext cx="7351429" cy="480696"/>
            <a:chOff x="0" y="0"/>
            <a:chExt cx="9801905" cy="640927"/>
          </a:xfrm>
        </p:grpSpPr>
        <p:sp>
          <p:nvSpPr>
            <p:cNvPr id="10" name="TextBox 10"/>
            <p:cNvSpPr txBox="1"/>
            <p:nvPr/>
          </p:nvSpPr>
          <p:spPr>
            <a:xfrm>
              <a:off x="826467" y="-57150"/>
              <a:ext cx="897543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Muli"/>
                </a:rPr>
                <a:t>Goal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5532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20"/>
                  </a:lnTo>
                  <a:lnTo>
                    <a:pt x="0" y="385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0636" y="5633544"/>
            <a:ext cx="7351429" cy="530915"/>
            <a:chOff x="0" y="-57151"/>
            <a:chExt cx="9801905" cy="707886"/>
          </a:xfrm>
        </p:grpSpPr>
        <p:sp>
          <p:nvSpPr>
            <p:cNvPr id="13" name="TextBox 13"/>
            <p:cNvSpPr txBox="1"/>
            <p:nvPr/>
          </p:nvSpPr>
          <p:spPr>
            <a:xfrm>
              <a:off x="826467" y="-57151"/>
              <a:ext cx="8975438" cy="707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Muli"/>
                </a:rPr>
                <a:t>Project Outline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46100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20"/>
                  </a:lnTo>
                  <a:lnTo>
                    <a:pt x="0" y="385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10636" y="6548145"/>
            <a:ext cx="7351429" cy="530915"/>
            <a:chOff x="0" y="-57151"/>
            <a:chExt cx="9801905" cy="707886"/>
          </a:xfrm>
        </p:grpSpPr>
        <p:sp>
          <p:nvSpPr>
            <p:cNvPr id="16" name="TextBox 16"/>
            <p:cNvSpPr txBox="1"/>
            <p:nvPr/>
          </p:nvSpPr>
          <p:spPr>
            <a:xfrm>
              <a:off x="826467" y="-57151"/>
              <a:ext cx="8975438" cy="707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Muli"/>
                </a:rPr>
                <a:t>Challenges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73761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79831" y="3879083"/>
            <a:ext cx="7351429" cy="530915"/>
            <a:chOff x="0" y="-57151"/>
            <a:chExt cx="9801905" cy="707886"/>
          </a:xfrm>
        </p:grpSpPr>
        <p:sp>
          <p:nvSpPr>
            <p:cNvPr id="19" name="TextBox 19"/>
            <p:cNvSpPr txBox="1"/>
            <p:nvPr/>
          </p:nvSpPr>
          <p:spPr>
            <a:xfrm>
              <a:off x="826467" y="-57151"/>
              <a:ext cx="8975438" cy="707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Muli"/>
                </a:rPr>
                <a:t>Learnings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78371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79831" y="4792366"/>
            <a:ext cx="7351429" cy="530915"/>
            <a:chOff x="0" y="-57151"/>
            <a:chExt cx="9801905" cy="707886"/>
          </a:xfrm>
        </p:grpSpPr>
        <p:sp>
          <p:nvSpPr>
            <p:cNvPr id="22" name="TextBox 22"/>
            <p:cNvSpPr txBox="1"/>
            <p:nvPr/>
          </p:nvSpPr>
          <p:spPr>
            <a:xfrm>
              <a:off x="826467" y="-57151"/>
              <a:ext cx="8975438" cy="707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Muli"/>
                </a:rPr>
                <a:t>Demo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82981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079831" y="5748511"/>
            <a:ext cx="7351429" cy="480547"/>
            <a:chOff x="0" y="0"/>
            <a:chExt cx="9801905" cy="640729"/>
          </a:xfrm>
        </p:grpSpPr>
        <p:sp>
          <p:nvSpPr>
            <p:cNvPr id="25" name="TextBox 25"/>
            <p:cNvSpPr txBox="1"/>
            <p:nvPr/>
          </p:nvSpPr>
          <p:spPr>
            <a:xfrm>
              <a:off x="826467" y="-57150"/>
              <a:ext cx="8975438" cy="697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Muli"/>
                </a:rPr>
                <a:t>Whiteboard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87591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079831" y="6661794"/>
            <a:ext cx="7351429" cy="480547"/>
            <a:chOff x="0" y="0"/>
            <a:chExt cx="9801905" cy="640729"/>
          </a:xfrm>
        </p:grpSpPr>
        <p:sp>
          <p:nvSpPr>
            <p:cNvPr id="28" name="TextBox 28"/>
            <p:cNvSpPr txBox="1"/>
            <p:nvPr/>
          </p:nvSpPr>
          <p:spPr>
            <a:xfrm>
              <a:off x="826467" y="-57150"/>
              <a:ext cx="8975438" cy="697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Muli"/>
                </a:rPr>
                <a:t>Brainstorm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92201"/>
              <a:ext cx="405079" cy="385319"/>
            </a:xfrm>
            <a:custGeom>
              <a:avLst/>
              <a:gdLst/>
              <a:ahLst/>
              <a:cxnLst/>
              <a:rect l="l" t="t" r="r" b="b"/>
              <a:pathLst>
                <a:path w="405079" h="38531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2391" t="-52297" r="-110517" b="-133482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4613451" y="1001553"/>
            <a:ext cx="2645849" cy="2544826"/>
          </a:xfrm>
          <a:custGeom>
            <a:avLst/>
            <a:gdLst/>
            <a:ahLst/>
            <a:cxnLst/>
            <a:rect l="l" t="t" r="r" b="b"/>
            <a:pathLst>
              <a:path w="2645849" h="2544826">
                <a:moveTo>
                  <a:pt x="0" y="0"/>
                </a:moveTo>
                <a:lnTo>
                  <a:pt x="2645849" y="0"/>
                </a:lnTo>
                <a:lnTo>
                  <a:pt x="2645849" y="2544826"/>
                </a:lnTo>
                <a:lnTo>
                  <a:pt x="0" y="2544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1" name="TextBox 31"/>
          <p:cNvSpPr txBox="1"/>
          <p:nvPr/>
        </p:nvSpPr>
        <p:spPr>
          <a:xfrm>
            <a:off x="1410636" y="1045241"/>
            <a:ext cx="836902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Muli Bold"/>
              </a:rPr>
              <a:t>Agenda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6078" y="0"/>
            <a:ext cx="2375362" cy="10287000"/>
          </a:xfrm>
          <a:custGeom>
            <a:avLst/>
            <a:gdLst/>
            <a:ahLst/>
            <a:cxnLst/>
            <a:rect l="l" t="t" r="r" b="b"/>
            <a:pathLst>
              <a:path w="2375362" h="10287000">
                <a:moveTo>
                  <a:pt x="0" y="0"/>
                </a:moveTo>
                <a:lnTo>
                  <a:pt x="2375362" y="0"/>
                </a:lnTo>
                <a:lnTo>
                  <a:pt x="23753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sp>
        <p:nvSpPr>
          <p:cNvPr id="4" name="Freeform 4"/>
          <p:cNvSpPr/>
          <p:nvPr/>
        </p:nvSpPr>
        <p:spPr>
          <a:xfrm rot="7753707">
            <a:off x="17066863" y="-3999055"/>
            <a:ext cx="7843567" cy="8945222"/>
          </a:xfrm>
          <a:custGeom>
            <a:avLst/>
            <a:gdLst/>
            <a:ahLst/>
            <a:cxnLst/>
            <a:rect l="l" t="t" r="r" b="b"/>
            <a:pathLst>
              <a:path w="7843567" h="8945222">
                <a:moveTo>
                  <a:pt x="0" y="0"/>
                </a:moveTo>
                <a:lnTo>
                  <a:pt x="7843567" y="0"/>
                </a:lnTo>
                <a:lnTo>
                  <a:pt x="7843567" y="8945222"/>
                </a:lnTo>
                <a:lnTo>
                  <a:pt x="0" y="8945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416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 rot="-7945137">
            <a:off x="-7112920" y="1903031"/>
            <a:ext cx="9810869" cy="11188839"/>
          </a:xfrm>
          <a:custGeom>
            <a:avLst/>
            <a:gdLst/>
            <a:ahLst/>
            <a:cxnLst/>
            <a:rect l="l" t="t" r="r" b="b"/>
            <a:pathLst>
              <a:path w="9810869" h="11188839">
                <a:moveTo>
                  <a:pt x="0" y="0"/>
                </a:moveTo>
                <a:lnTo>
                  <a:pt x="9810870" y="0"/>
                </a:lnTo>
                <a:lnTo>
                  <a:pt x="9810870" y="11188840"/>
                </a:lnTo>
                <a:lnTo>
                  <a:pt x="0" y="11188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416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6175301" y="1623374"/>
            <a:ext cx="9030474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Muli Bold"/>
              </a:rPr>
              <a:t>Have you ever stopped to think...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3817" y="5323523"/>
            <a:ext cx="914574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00000"/>
                </a:solidFill>
                <a:latin typeface="Muli Bold"/>
              </a:rPr>
              <a:t>What truly makes YOU happy?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75301" y="7787326"/>
            <a:ext cx="772957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Muli Bold"/>
              </a:rPr>
              <a:t>World Happiness Report?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13564850" y="-7486746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5"/>
                </a:lnTo>
                <a:lnTo>
                  <a:pt x="0" y="99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-782711" y="0"/>
            <a:ext cx="7797780" cy="10287000"/>
            <a:chOff x="0" y="0"/>
            <a:chExt cx="10397041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61" r="361"/>
            <a:stretch>
              <a:fillRect/>
            </a:stretch>
          </p:blipFill>
          <p:spPr>
            <a:xfrm>
              <a:off x="0" y="0"/>
              <a:ext cx="10397041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574578" y="677830"/>
            <a:ext cx="10507584" cy="3423715"/>
            <a:chOff x="0" y="0"/>
            <a:chExt cx="14010111" cy="4564954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4010111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Muli Bold"/>
                </a:rPr>
                <a:t>The World Happiness Report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53754"/>
              <a:ext cx="1401011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</a:rPr>
                <a:t>by the United Nations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74578" y="7936842"/>
            <a:ext cx="10195294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Muli"/>
              </a:rPr>
              <a:t>Project: TechLabs Düsseldorf Data Science Bootcamp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09358" y="4772380"/>
            <a:ext cx="7238022" cy="2726313"/>
            <a:chOff x="0" y="0"/>
            <a:chExt cx="9650696" cy="363508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2193631"/>
              <a:ext cx="3018774" cy="1441453"/>
              <a:chOff x="0" y="0"/>
              <a:chExt cx="560723" cy="2677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60723" cy="267743"/>
              </a:xfrm>
              <a:custGeom>
                <a:avLst/>
                <a:gdLst/>
                <a:ahLst/>
                <a:cxnLst/>
                <a:rect l="l" t="t" r="r" b="b"/>
                <a:pathLst>
                  <a:path w="560723" h="267743">
                    <a:moveTo>
                      <a:pt x="109423" y="0"/>
                    </a:moveTo>
                    <a:lnTo>
                      <a:pt x="451300" y="0"/>
                    </a:lnTo>
                    <a:cubicBezTo>
                      <a:pt x="480321" y="0"/>
                      <a:pt x="508153" y="11528"/>
                      <a:pt x="528674" y="32049"/>
                    </a:cubicBezTo>
                    <a:cubicBezTo>
                      <a:pt x="549194" y="52570"/>
                      <a:pt x="560723" y="80402"/>
                      <a:pt x="560723" y="109423"/>
                    </a:cubicBezTo>
                    <a:lnTo>
                      <a:pt x="560723" y="158320"/>
                    </a:lnTo>
                    <a:cubicBezTo>
                      <a:pt x="560723" y="218753"/>
                      <a:pt x="511733" y="267743"/>
                      <a:pt x="451300" y="267743"/>
                    </a:cubicBezTo>
                    <a:lnTo>
                      <a:pt x="109423" y="267743"/>
                    </a:lnTo>
                    <a:cubicBezTo>
                      <a:pt x="80402" y="267743"/>
                      <a:pt x="52570" y="256215"/>
                      <a:pt x="32049" y="235694"/>
                    </a:cubicBezTo>
                    <a:cubicBezTo>
                      <a:pt x="11528" y="215173"/>
                      <a:pt x="0" y="187341"/>
                      <a:pt x="0" y="158320"/>
                    </a:cubicBezTo>
                    <a:lnTo>
                      <a:pt x="0" y="109423"/>
                    </a:lnTo>
                    <a:cubicBezTo>
                      <a:pt x="0" y="48990"/>
                      <a:pt x="48990" y="0"/>
                      <a:pt x="1094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F69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560723" cy="3153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734322" y="0"/>
              <a:ext cx="1492362" cy="1970115"/>
            </a:xfrm>
            <a:custGeom>
              <a:avLst/>
              <a:gdLst/>
              <a:ahLst/>
              <a:cxnLst/>
              <a:rect l="l" t="t" r="r" b="b"/>
              <a:pathLst>
                <a:path w="1492362" h="1970115">
                  <a:moveTo>
                    <a:pt x="0" y="0"/>
                  </a:moveTo>
                  <a:lnTo>
                    <a:pt x="1492362" y="0"/>
                  </a:lnTo>
                  <a:lnTo>
                    <a:pt x="1492362" y="1970115"/>
                  </a:lnTo>
                  <a:lnTo>
                    <a:pt x="0" y="1970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3305380" y="2193631"/>
              <a:ext cx="3018774" cy="1403322"/>
              <a:chOff x="0" y="0"/>
              <a:chExt cx="560723" cy="26066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60723" cy="260660"/>
              </a:xfrm>
              <a:custGeom>
                <a:avLst/>
                <a:gdLst/>
                <a:ahLst/>
                <a:cxnLst/>
                <a:rect l="l" t="t" r="r" b="b"/>
                <a:pathLst>
                  <a:path w="560723" h="260660">
                    <a:moveTo>
                      <a:pt x="109423" y="0"/>
                    </a:moveTo>
                    <a:lnTo>
                      <a:pt x="451300" y="0"/>
                    </a:lnTo>
                    <a:cubicBezTo>
                      <a:pt x="480321" y="0"/>
                      <a:pt x="508153" y="11528"/>
                      <a:pt x="528674" y="32049"/>
                    </a:cubicBezTo>
                    <a:cubicBezTo>
                      <a:pt x="549194" y="52570"/>
                      <a:pt x="560723" y="80402"/>
                      <a:pt x="560723" y="109423"/>
                    </a:cubicBezTo>
                    <a:lnTo>
                      <a:pt x="560723" y="151238"/>
                    </a:lnTo>
                    <a:cubicBezTo>
                      <a:pt x="560723" y="211670"/>
                      <a:pt x="511733" y="260660"/>
                      <a:pt x="451300" y="260660"/>
                    </a:cubicBezTo>
                    <a:lnTo>
                      <a:pt x="109423" y="260660"/>
                    </a:lnTo>
                    <a:cubicBezTo>
                      <a:pt x="48990" y="260660"/>
                      <a:pt x="0" y="211670"/>
                      <a:pt x="0" y="151238"/>
                    </a:cubicBezTo>
                    <a:lnTo>
                      <a:pt x="0" y="109423"/>
                    </a:lnTo>
                    <a:cubicBezTo>
                      <a:pt x="0" y="48990"/>
                      <a:pt x="48990" y="0"/>
                      <a:pt x="1094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604AB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560723" cy="3082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631923" y="2117369"/>
              <a:ext cx="3018774" cy="1479584"/>
              <a:chOff x="0" y="0"/>
              <a:chExt cx="560723" cy="27482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60723" cy="274826"/>
              </a:xfrm>
              <a:custGeom>
                <a:avLst/>
                <a:gdLst/>
                <a:ahLst/>
                <a:cxnLst/>
                <a:rect l="l" t="t" r="r" b="b"/>
                <a:pathLst>
                  <a:path w="560723" h="274826">
                    <a:moveTo>
                      <a:pt x="109423" y="0"/>
                    </a:moveTo>
                    <a:lnTo>
                      <a:pt x="451300" y="0"/>
                    </a:lnTo>
                    <a:cubicBezTo>
                      <a:pt x="480321" y="0"/>
                      <a:pt x="508153" y="11528"/>
                      <a:pt x="528674" y="32049"/>
                    </a:cubicBezTo>
                    <a:cubicBezTo>
                      <a:pt x="549194" y="52570"/>
                      <a:pt x="560723" y="80402"/>
                      <a:pt x="560723" y="109423"/>
                    </a:cubicBezTo>
                    <a:lnTo>
                      <a:pt x="560723" y="165403"/>
                    </a:lnTo>
                    <a:cubicBezTo>
                      <a:pt x="560723" y="225835"/>
                      <a:pt x="511733" y="274826"/>
                      <a:pt x="451300" y="274826"/>
                    </a:cubicBezTo>
                    <a:lnTo>
                      <a:pt x="109423" y="274826"/>
                    </a:lnTo>
                    <a:cubicBezTo>
                      <a:pt x="48990" y="274826"/>
                      <a:pt x="0" y="225835"/>
                      <a:pt x="0" y="165403"/>
                    </a:cubicBezTo>
                    <a:lnTo>
                      <a:pt x="0" y="109423"/>
                    </a:lnTo>
                    <a:cubicBezTo>
                      <a:pt x="0" y="48990"/>
                      <a:pt x="48990" y="0"/>
                      <a:pt x="1094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AC10C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560723" cy="3224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3826549" y="0"/>
              <a:ext cx="1902653" cy="1966566"/>
            </a:xfrm>
            <a:custGeom>
              <a:avLst/>
              <a:gdLst/>
              <a:ahLst/>
              <a:cxnLst/>
              <a:rect l="l" t="t" r="r" b="b"/>
              <a:pathLst>
                <a:path w="1902653" h="1966566">
                  <a:moveTo>
                    <a:pt x="0" y="0"/>
                  </a:moveTo>
                  <a:lnTo>
                    <a:pt x="1902653" y="0"/>
                  </a:lnTo>
                  <a:lnTo>
                    <a:pt x="1902653" y="1966566"/>
                  </a:lnTo>
                  <a:lnTo>
                    <a:pt x="0" y="1966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196157" y="0"/>
              <a:ext cx="1890305" cy="1890305"/>
            </a:xfrm>
            <a:custGeom>
              <a:avLst/>
              <a:gdLst/>
              <a:ahLst/>
              <a:cxnLst/>
              <a:rect l="l" t="t" r="r" b="b"/>
              <a:pathLst>
                <a:path w="1890305" h="1890305">
                  <a:moveTo>
                    <a:pt x="0" y="0"/>
                  </a:moveTo>
                  <a:lnTo>
                    <a:pt x="1890305" y="0"/>
                  </a:lnTo>
                  <a:lnTo>
                    <a:pt x="1890305" y="1890305"/>
                  </a:lnTo>
                  <a:lnTo>
                    <a:pt x="0" y="1890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435530"/>
              <a:ext cx="3018774" cy="938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19"/>
                </a:lnSpc>
                <a:spcBef>
                  <a:spcPct val="0"/>
                </a:spcBef>
              </a:pPr>
              <a:r>
                <a:rPr lang="en-US" sz="2203">
                  <a:solidFill>
                    <a:srgbClr val="000000"/>
                  </a:solidFill>
                  <a:latin typeface="Muli Bold"/>
                </a:rPr>
                <a:t>Well-being Meassurement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169920" y="2615683"/>
              <a:ext cx="3215911" cy="463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19"/>
                </a:lnSpc>
                <a:spcBef>
                  <a:spcPct val="0"/>
                </a:spcBef>
              </a:pPr>
              <a:r>
                <a:rPr lang="en-US" sz="2203">
                  <a:solidFill>
                    <a:srgbClr val="000000"/>
                  </a:solidFill>
                  <a:latin typeface="Muli Bold"/>
                </a:rPr>
                <a:t>Quality of Life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979097" y="2615683"/>
              <a:ext cx="2324425" cy="463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19"/>
                </a:lnSpc>
                <a:spcBef>
                  <a:spcPct val="0"/>
                </a:spcBef>
              </a:pPr>
              <a:r>
                <a:rPr lang="en-US" sz="2203">
                  <a:solidFill>
                    <a:srgbClr val="000000"/>
                  </a:solidFill>
                  <a:latin typeface="Muli Bold"/>
                </a:rPr>
                <a:t>Happier?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13536757" y="-7535229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4"/>
                </a:lnTo>
                <a:lnTo>
                  <a:pt x="0" y="9990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 rot="7199999">
            <a:off x="7288152" y="5635344"/>
            <a:ext cx="380637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4" name="AutoShape 4"/>
          <p:cNvSpPr/>
          <p:nvPr/>
        </p:nvSpPr>
        <p:spPr>
          <a:xfrm rot="3492906">
            <a:off x="7354494" y="5608356"/>
            <a:ext cx="382654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6823197" y="2298439"/>
            <a:ext cx="1930166" cy="19301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3269" y="2298439"/>
            <a:ext cx="1930166" cy="19301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7101718" y="5640776"/>
            <a:ext cx="4112743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grpSp>
        <p:nvGrpSpPr>
          <p:cNvPr id="12" name="Group 12"/>
          <p:cNvGrpSpPr/>
          <p:nvPr/>
        </p:nvGrpSpPr>
        <p:grpSpPr>
          <a:xfrm>
            <a:off x="5433082" y="4699506"/>
            <a:ext cx="1930166" cy="19301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86903" y="4699506"/>
            <a:ext cx="1930166" cy="19301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9102" y="7037836"/>
            <a:ext cx="1930166" cy="193016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39174" y="7037836"/>
            <a:ext cx="1930166" cy="193016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96143" y="4516731"/>
            <a:ext cx="2295715" cy="229571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5558814" y="5259558"/>
            <a:ext cx="1732751" cy="810061"/>
          </a:xfrm>
          <a:custGeom>
            <a:avLst/>
            <a:gdLst/>
            <a:ahLst/>
            <a:cxnLst/>
            <a:rect l="l" t="t" r="r" b="b"/>
            <a:pathLst>
              <a:path w="1732751" h="810061">
                <a:moveTo>
                  <a:pt x="0" y="0"/>
                </a:moveTo>
                <a:lnTo>
                  <a:pt x="1732750" y="0"/>
                </a:lnTo>
                <a:lnTo>
                  <a:pt x="1732750" y="810061"/>
                </a:lnTo>
                <a:lnTo>
                  <a:pt x="0" y="810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8" name="Freeform 28"/>
          <p:cNvSpPr/>
          <p:nvPr/>
        </p:nvSpPr>
        <p:spPr>
          <a:xfrm>
            <a:off x="8359831" y="4854754"/>
            <a:ext cx="1568339" cy="1556933"/>
          </a:xfrm>
          <a:custGeom>
            <a:avLst/>
            <a:gdLst/>
            <a:ahLst/>
            <a:cxnLst/>
            <a:rect l="l" t="t" r="r" b="b"/>
            <a:pathLst>
              <a:path w="1568339" h="1556933">
                <a:moveTo>
                  <a:pt x="0" y="0"/>
                </a:moveTo>
                <a:lnTo>
                  <a:pt x="1568338" y="0"/>
                </a:lnTo>
                <a:lnTo>
                  <a:pt x="1568338" y="1556933"/>
                </a:lnTo>
                <a:lnTo>
                  <a:pt x="0" y="1556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9" name="Freeform 29"/>
          <p:cNvSpPr/>
          <p:nvPr/>
        </p:nvSpPr>
        <p:spPr>
          <a:xfrm>
            <a:off x="9983902" y="2682724"/>
            <a:ext cx="1168899" cy="1161594"/>
          </a:xfrm>
          <a:custGeom>
            <a:avLst/>
            <a:gdLst/>
            <a:ahLst/>
            <a:cxnLst/>
            <a:rect l="l" t="t" r="r" b="b"/>
            <a:pathLst>
              <a:path w="1168899" h="1161594">
                <a:moveTo>
                  <a:pt x="0" y="0"/>
                </a:moveTo>
                <a:lnTo>
                  <a:pt x="1168899" y="0"/>
                </a:lnTo>
                <a:lnTo>
                  <a:pt x="1168899" y="1161594"/>
                </a:lnTo>
                <a:lnTo>
                  <a:pt x="0" y="1161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0" name="Freeform 30"/>
          <p:cNvSpPr/>
          <p:nvPr/>
        </p:nvSpPr>
        <p:spPr>
          <a:xfrm>
            <a:off x="7157311" y="2671672"/>
            <a:ext cx="1333746" cy="1183700"/>
          </a:xfrm>
          <a:custGeom>
            <a:avLst/>
            <a:gdLst/>
            <a:ahLst/>
            <a:cxnLst/>
            <a:rect l="l" t="t" r="r" b="b"/>
            <a:pathLst>
              <a:path w="1333746" h="1183700">
                <a:moveTo>
                  <a:pt x="0" y="0"/>
                </a:moveTo>
                <a:lnTo>
                  <a:pt x="1333746" y="0"/>
                </a:lnTo>
                <a:lnTo>
                  <a:pt x="1333746" y="1183699"/>
                </a:lnTo>
                <a:lnTo>
                  <a:pt x="0" y="1183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1" name="Freeform 31"/>
          <p:cNvSpPr/>
          <p:nvPr/>
        </p:nvSpPr>
        <p:spPr>
          <a:xfrm>
            <a:off x="7053814" y="7426104"/>
            <a:ext cx="1540741" cy="1153630"/>
          </a:xfrm>
          <a:custGeom>
            <a:avLst/>
            <a:gdLst/>
            <a:ahLst/>
            <a:cxnLst/>
            <a:rect l="l" t="t" r="r" b="b"/>
            <a:pathLst>
              <a:path w="1540741" h="1153630">
                <a:moveTo>
                  <a:pt x="0" y="0"/>
                </a:moveTo>
                <a:lnTo>
                  <a:pt x="1540741" y="0"/>
                </a:lnTo>
                <a:lnTo>
                  <a:pt x="1540741" y="1153630"/>
                </a:lnTo>
                <a:lnTo>
                  <a:pt x="0" y="1153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2" name="Freeform 32"/>
          <p:cNvSpPr/>
          <p:nvPr/>
        </p:nvSpPr>
        <p:spPr>
          <a:xfrm>
            <a:off x="11131489" y="5120613"/>
            <a:ext cx="1440994" cy="1087950"/>
          </a:xfrm>
          <a:custGeom>
            <a:avLst/>
            <a:gdLst/>
            <a:ahLst/>
            <a:cxnLst/>
            <a:rect l="l" t="t" r="r" b="b"/>
            <a:pathLst>
              <a:path w="1440994" h="1087950">
                <a:moveTo>
                  <a:pt x="0" y="0"/>
                </a:moveTo>
                <a:lnTo>
                  <a:pt x="1440994" y="0"/>
                </a:lnTo>
                <a:lnTo>
                  <a:pt x="1440994" y="1087951"/>
                </a:lnTo>
                <a:lnTo>
                  <a:pt x="0" y="1087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3" name="Freeform 33"/>
          <p:cNvSpPr/>
          <p:nvPr/>
        </p:nvSpPr>
        <p:spPr>
          <a:xfrm>
            <a:off x="9928169" y="7401422"/>
            <a:ext cx="1364182" cy="1178312"/>
          </a:xfrm>
          <a:custGeom>
            <a:avLst/>
            <a:gdLst/>
            <a:ahLst/>
            <a:cxnLst/>
            <a:rect l="l" t="t" r="r" b="b"/>
            <a:pathLst>
              <a:path w="1364182" h="1178312">
                <a:moveTo>
                  <a:pt x="0" y="0"/>
                </a:moveTo>
                <a:lnTo>
                  <a:pt x="1364182" y="0"/>
                </a:lnTo>
                <a:lnTo>
                  <a:pt x="1364182" y="1178312"/>
                </a:lnTo>
                <a:lnTo>
                  <a:pt x="0" y="11783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4" name="TextBox 34"/>
          <p:cNvSpPr txBox="1"/>
          <p:nvPr/>
        </p:nvSpPr>
        <p:spPr>
          <a:xfrm>
            <a:off x="4039123" y="587276"/>
            <a:ext cx="10209753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Muli Semi-Bold"/>
              </a:rPr>
              <a:t>The World Happiness Report  Data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28700" y="4885402"/>
            <a:ext cx="4117813" cy="1612900"/>
            <a:chOff x="0" y="0"/>
            <a:chExt cx="5490418" cy="2150533"/>
          </a:xfrm>
        </p:grpSpPr>
        <p:sp>
          <p:nvSpPr>
            <p:cNvPr id="36" name="TextBox 36"/>
            <p:cNvSpPr txBox="1"/>
            <p:nvPr/>
          </p:nvSpPr>
          <p:spPr>
            <a:xfrm>
              <a:off x="57910" y="-47625"/>
              <a:ext cx="440429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604ABD"/>
                  </a:solidFill>
                  <a:latin typeface="Muli Bold"/>
                </a:rPr>
                <a:t>Social Support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671195"/>
              <a:ext cx="5490418" cy="1479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Influence of community, family, and friends on individual happiness.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Compare countries' social support systems and global happiness rankings.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70624" y="2191977"/>
            <a:ext cx="5356074" cy="1884363"/>
            <a:chOff x="0" y="0"/>
            <a:chExt cx="7141433" cy="2512483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47625"/>
              <a:ext cx="6246683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604ABD"/>
                  </a:solidFill>
                  <a:latin typeface="Muli Bold"/>
                </a:rPr>
                <a:t>Healthy Life Expectancy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012" y="658495"/>
              <a:ext cx="7139421" cy="1853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Years expected to be lived in good health.</a:t>
              </a:r>
            </a:p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Quality healthcare, clean environment, and balanced diet lead to higher healthy life expectancy. </a:t>
              </a:r>
            </a:p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Promoting healthy lifestyles and healthcare access improve overall well-being and happiness.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851986" y="7307364"/>
            <a:ext cx="5407314" cy="1879600"/>
            <a:chOff x="0" y="0"/>
            <a:chExt cx="7209752" cy="2506133"/>
          </a:xfrm>
        </p:grpSpPr>
        <p:sp>
          <p:nvSpPr>
            <p:cNvPr id="42" name="TextBox 42"/>
            <p:cNvSpPr txBox="1"/>
            <p:nvPr/>
          </p:nvSpPr>
          <p:spPr>
            <a:xfrm>
              <a:off x="1354991" y="-47625"/>
              <a:ext cx="574728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604ABD"/>
                  </a:solidFill>
                  <a:latin typeface="Muli Bold"/>
                </a:rPr>
                <a:t>Generosity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658495"/>
              <a:ext cx="7209752" cy="1847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Exploring how giving back fosters fulfillment and community cohesion.</a:t>
              </a:r>
            </a:p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Analyze societal influences on altruism and happiness, and consider how promoting kindness can enhance societal harmony.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381159" y="2191977"/>
            <a:ext cx="4878141" cy="2155825"/>
            <a:chOff x="0" y="0"/>
            <a:chExt cx="6504188" cy="2874433"/>
          </a:xfrm>
        </p:grpSpPr>
        <p:sp>
          <p:nvSpPr>
            <p:cNvPr id="45" name="TextBox 45"/>
            <p:cNvSpPr txBox="1"/>
            <p:nvPr/>
          </p:nvSpPr>
          <p:spPr>
            <a:xfrm>
              <a:off x="2099890" y="-47625"/>
              <a:ext cx="440429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604ABD"/>
                  </a:solidFill>
                  <a:latin typeface="Muli Bold"/>
                </a:rPr>
                <a:t>GDP per Capita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658495"/>
              <a:ext cx="6504188" cy="2215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Analyze the correlation between economic prosperity and life satisfaction in different countries.</a:t>
              </a:r>
            </a:p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Understand how income levels impact access to basic needs, healthcare, education, and overall quality of life.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994872" y="4609177"/>
            <a:ext cx="4264428" cy="2436813"/>
            <a:chOff x="0" y="0"/>
            <a:chExt cx="5685904" cy="3249083"/>
          </a:xfrm>
        </p:grpSpPr>
        <p:sp>
          <p:nvSpPr>
            <p:cNvPr id="48" name="TextBox 48"/>
            <p:cNvSpPr txBox="1"/>
            <p:nvPr/>
          </p:nvSpPr>
          <p:spPr>
            <a:xfrm>
              <a:off x="501060" y="-47625"/>
              <a:ext cx="5184844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604ABD"/>
                  </a:solidFill>
                  <a:latin typeface="Muli Bold"/>
                </a:rPr>
                <a:t>Trust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658495"/>
              <a:ext cx="5685904" cy="259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Transparency, accountability, and effective governance play key roles in building trust in governments.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Building trust in governments can lead to a more stable and harmonious society.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Trust in governments fosters a sense of security and optimism among citizens.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28700" y="7307364"/>
            <a:ext cx="5656580" cy="2165350"/>
            <a:chOff x="0" y="0"/>
            <a:chExt cx="7542107" cy="2887133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47625"/>
              <a:ext cx="440429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604ABD"/>
                  </a:solidFill>
                  <a:latin typeface="Muli Bold"/>
                </a:rPr>
                <a:t>Freedom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57910" y="658495"/>
              <a:ext cx="7484197" cy="2228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Making life choices based on personal values and interests.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Expressing opinions and ideas without fear of censorship.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Freedom of movement and from discrimination.</a:t>
              </a:r>
            </a:p>
            <a:p>
              <a:pPr marL="345439" lvl="1" indent="-172720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Arimo"/>
                </a:rPr>
                <a:t>Ensuring the right to fair treatment regardless of race, gender, religion, or other traits.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5493181" y="9485345"/>
            <a:ext cx="2480348" cy="591888"/>
            <a:chOff x="0" y="0"/>
            <a:chExt cx="3307131" cy="789184"/>
          </a:xfrm>
        </p:grpSpPr>
        <p:sp>
          <p:nvSpPr>
            <p:cNvPr id="54" name="TextBox 54"/>
            <p:cNvSpPr txBox="1"/>
            <p:nvPr/>
          </p:nvSpPr>
          <p:spPr>
            <a:xfrm>
              <a:off x="0" y="456021"/>
              <a:ext cx="3307131" cy="33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Muli"/>
                </a:rPr>
                <a:t>BACK TO AGENDA PAGE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3219183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Muli Bold"/>
                </a:rPr>
                <a:t>Data Science Group 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2177354" y="-8032915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5"/>
                </a:lnTo>
                <a:lnTo>
                  <a:pt x="0" y="99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0441520" y="-201574"/>
            <a:ext cx="7846480" cy="10561146"/>
            <a:chOff x="0" y="0"/>
            <a:chExt cx="10461973" cy="1408152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6331" r="56768" b="6331"/>
            <a:stretch>
              <a:fillRect/>
            </a:stretch>
          </p:blipFill>
          <p:spPr>
            <a:xfrm>
              <a:off x="0" y="0"/>
              <a:ext cx="10461973" cy="1408152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7635"/>
            <a:ext cx="81153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uli Bold"/>
              </a:rPr>
              <a:t>Goal</a:t>
            </a:r>
          </a:p>
        </p:txBody>
      </p:sp>
      <p:sp>
        <p:nvSpPr>
          <p:cNvPr id="8" name="Freeform 8"/>
          <p:cNvSpPr/>
          <p:nvPr/>
        </p:nvSpPr>
        <p:spPr>
          <a:xfrm>
            <a:off x="714826" y="3497141"/>
            <a:ext cx="627748" cy="858860"/>
          </a:xfrm>
          <a:custGeom>
            <a:avLst/>
            <a:gdLst/>
            <a:ahLst/>
            <a:cxnLst/>
            <a:rect l="l" t="t" r="r" b="b"/>
            <a:pathLst>
              <a:path w="627748" h="858860">
                <a:moveTo>
                  <a:pt x="0" y="0"/>
                </a:moveTo>
                <a:lnTo>
                  <a:pt x="627748" y="0"/>
                </a:lnTo>
                <a:lnTo>
                  <a:pt x="627748" y="858860"/>
                </a:lnTo>
                <a:lnTo>
                  <a:pt x="0" y="858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824718" y="3506666"/>
            <a:ext cx="7319282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Muli Bold"/>
              </a:rPr>
              <a:t>Review the data in the reports from 2015 to 2019 to pinpoint the factors contributing to a high ranking and uncover potential benefits for businesses.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4718" y="6643829"/>
            <a:ext cx="731928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Muli"/>
              </a:rPr>
              <a:t>Determining which continent has the highest number of countries at the top of the rankings.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04243" y="-4479797"/>
            <a:ext cx="9903460" cy="7131289"/>
          </a:xfrm>
          <a:custGeom>
            <a:avLst/>
            <a:gdLst/>
            <a:ahLst/>
            <a:cxnLst/>
            <a:rect l="l" t="t" r="r" b="b"/>
            <a:pathLst>
              <a:path w="9903460" h="7131289">
                <a:moveTo>
                  <a:pt x="0" y="0"/>
                </a:moveTo>
                <a:lnTo>
                  <a:pt x="9903460" y="0"/>
                </a:lnTo>
                <a:lnTo>
                  <a:pt x="9903460" y="7131289"/>
                </a:lnTo>
                <a:lnTo>
                  <a:pt x="0" y="713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172" b="-1289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687964"/>
            <a:ext cx="765348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uli Bold"/>
              </a:rPr>
              <a:t>Project Outline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2813417"/>
            <a:ext cx="1623060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1028700" y="265149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4ABD"/>
            </a:solid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17258" y="2651492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4ABD"/>
            </a:solid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05817" y="2651492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4ABD"/>
            </a:solid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94375" y="2651492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4ABD"/>
            </a:solid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375392"/>
            <a:ext cx="3826742" cy="5176365"/>
            <a:chOff x="0" y="0"/>
            <a:chExt cx="5102322" cy="690182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5102322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</a:rPr>
                <a:t>Assumptions and Data Check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876430"/>
              <a:ext cx="5102322" cy="5025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Higher scores in wealth, freedom, and region might lead to the top ranking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Description of data cleaning procedures to ensure data quality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Specific years for analysis to observe developmental trends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Checking the weigthed metrics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17258" y="3375392"/>
            <a:ext cx="3826742" cy="4147665"/>
            <a:chOff x="0" y="0"/>
            <a:chExt cx="5102322" cy="553022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5102322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</a:rPr>
                <a:t>Methods of Data Analysis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76430"/>
              <a:ext cx="5102322" cy="3653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Muli"/>
                </a:rPr>
                <a:t>Mapping happiness distribution across countries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Muli"/>
                </a:rPr>
                <a:t>Identifying key happiness contributors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Muli"/>
                </a:rPr>
                <a:t>World map visualization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>
                  <a:solidFill>
                    <a:srgbClr val="000000"/>
                  </a:solidFill>
                  <a:latin typeface="Muli"/>
                </a:rPr>
                <a:t>Correlation analysis</a:t>
              </a:r>
            </a:p>
            <a:p>
              <a:pPr>
                <a:lnSpc>
                  <a:spcPts val="2729"/>
                </a:lnSpc>
              </a:pPr>
              <a:endParaRPr lang="en-US" sz="2099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01200" y="3375392"/>
            <a:ext cx="3826696" cy="4985865"/>
            <a:chOff x="0" y="0"/>
            <a:chExt cx="5102262" cy="664782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5102262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</a:rPr>
                <a:t>Coding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65230"/>
              <a:ext cx="5102262" cy="548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Explanation of various analytical methods used, implemented using Python: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Bar Plots using Matplotlib and Seaborn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Max Column analysis using Pandas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Map Visualization using Plotpy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Correlation analysis using statistical packages like NumPy and SciPy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894375" y="3375392"/>
            <a:ext cx="3822080" cy="5326384"/>
            <a:chOff x="0" y="0"/>
            <a:chExt cx="5096106" cy="710184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5096106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</a:rPr>
                <a:t>Results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165230"/>
              <a:ext cx="5096106" cy="5936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Summary of main findings and insights derived from the analysis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Reflection on the effectiveness of the analytical methods employed</a:t>
              </a:r>
            </a:p>
            <a:p>
              <a:pPr marL="453388" lvl="1" indent="-226694">
                <a:lnSpc>
                  <a:spcPts val="2729"/>
                </a:lnSpc>
                <a:buFont typeface="Arial"/>
                <a:buChar char="•"/>
              </a:pPr>
              <a:r>
                <a:rPr lang="en-US" sz="2099" u="none">
                  <a:solidFill>
                    <a:srgbClr val="000000"/>
                  </a:solidFill>
                  <a:latin typeface="Muli"/>
                </a:rPr>
                <a:t>Consideration of future research directions or areas for further exploration</a:t>
              </a:r>
            </a:p>
            <a:p>
              <a:pPr>
                <a:lnSpc>
                  <a:spcPts val="2729"/>
                </a:lnSpc>
              </a:pPr>
              <a:endParaRPr lang="en-US" sz="2099" u="none">
                <a:solidFill>
                  <a:srgbClr val="000000"/>
                </a:solidFill>
                <a:latin typeface="Muli"/>
              </a:endParaRPr>
            </a:p>
            <a:p>
              <a:pPr>
                <a:lnSpc>
                  <a:spcPts val="2729"/>
                </a:lnSpc>
              </a:pPr>
              <a:endParaRPr lang="en-US" sz="2099" u="none">
                <a:solidFill>
                  <a:srgbClr val="000000"/>
                </a:solidFill>
                <a:latin typeface="Muli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2996118" y="-7834072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5"/>
                </a:lnTo>
                <a:lnTo>
                  <a:pt x="0" y="99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64314" y="1796983"/>
            <a:ext cx="81153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uli Bold"/>
              </a:rPr>
              <a:t>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3521439"/>
            <a:ext cx="885254" cy="816646"/>
          </a:xfrm>
          <a:custGeom>
            <a:avLst/>
            <a:gdLst/>
            <a:ahLst/>
            <a:cxnLst/>
            <a:rect l="l" t="t" r="r" b="b"/>
            <a:pathLst>
              <a:path w="885254" h="816646">
                <a:moveTo>
                  <a:pt x="0" y="0"/>
                </a:moveTo>
                <a:lnTo>
                  <a:pt x="885254" y="0"/>
                </a:lnTo>
                <a:lnTo>
                  <a:pt x="885254" y="816646"/>
                </a:lnTo>
                <a:lnTo>
                  <a:pt x="0" y="816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4746727"/>
            <a:ext cx="7510421" cy="325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uli"/>
              </a:rPr>
              <a:t>Prioritization of Factors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uli"/>
              </a:rPr>
              <a:t>Happiness vs. Quality of Life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uli"/>
              </a:rPr>
              <a:t>Data Limitations and Interpretation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uli"/>
              </a:rPr>
              <a:t>Subjectivity and Cultural Bias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Muli"/>
              </a:rPr>
              <a:t>Future Directions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630" y="941524"/>
            <a:ext cx="10379807" cy="81605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01159">
            <a:off x="12662414" y="-7662283"/>
            <a:ext cx="9446300" cy="9990615"/>
          </a:xfrm>
          <a:custGeom>
            <a:avLst/>
            <a:gdLst/>
            <a:ahLst/>
            <a:cxnLst/>
            <a:rect l="l" t="t" r="r" b="b"/>
            <a:pathLst>
              <a:path w="9446300" h="9990615">
                <a:moveTo>
                  <a:pt x="0" y="0"/>
                </a:moveTo>
                <a:lnTo>
                  <a:pt x="9446300" y="0"/>
                </a:lnTo>
                <a:lnTo>
                  <a:pt x="9446300" y="9990615"/>
                </a:lnTo>
                <a:lnTo>
                  <a:pt x="0" y="99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83" t="-428" b="-696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883133" y="1019175"/>
            <a:ext cx="734308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uli Bold"/>
              </a:rPr>
              <a:t>Learnings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83263" y="2884886"/>
            <a:ext cx="3100125" cy="5859881"/>
            <a:chOff x="0" y="0"/>
            <a:chExt cx="4133500" cy="781317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133500" cy="7813175"/>
              <a:chOff x="0" y="0"/>
              <a:chExt cx="610689" cy="11543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10689" cy="1154330"/>
              </a:xfrm>
              <a:custGeom>
                <a:avLst/>
                <a:gdLst/>
                <a:ahLst/>
                <a:cxnLst/>
                <a:rect l="l" t="t" r="r" b="b"/>
                <a:pathLst>
                  <a:path w="610689" h="1154330">
                    <a:moveTo>
                      <a:pt x="79913" y="0"/>
                    </a:moveTo>
                    <a:lnTo>
                      <a:pt x="530776" y="0"/>
                    </a:lnTo>
                    <a:cubicBezTo>
                      <a:pt x="551970" y="0"/>
                      <a:pt x="572297" y="8419"/>
                      <a:pt x="587283" y="23406"/>
                    </a:cubicBezTo>
                    <a:cubicBezTo>
                      <a:pt x="602270" y="38393"/>
                      <a:pt x="610689" y="58719"/>
                      <a:pt x="610689" y="79913"/>
                    </a:cubicBezTo>
                    <a:lnTo>
                      <a:pt x="610689" y="1074417"/>
                    </a:lnTo>
                    <a:cubicBezTo>
                      <a:pt x="610689" y="1095611"/>
                      <a:pt x="602270" y="1115938"/>
                      <a:pt x="587283" y="1130924"/>
                    </a:cubicBezTo>
                    <a:cubicBezTo>
                      <a:pt x="572297" y="1145911"/>
                      <a:pt x="551970" y="1154330"/>
                      <a:pt x="530776" y="1154330"/>
                    </a:cubicBezTo>
                    <a:lnTo>
                      <a:pt x="79913" y="1154330"/>
                    </a:lnTo>
                    <a:cubicBezTo>
                      <a:pt x="58719" y="1154330"/>
                      <a:pt x="38393" y="1145911"/>
                      <a:pt x="23406" y="1130924"/>
                    </a:cubicBezTo>
                    <a:cubicBezTo>
                      <a:pt x="8419" y="1115938"/>
                      <a:pt x="0" y="1095611"/>
                      <a:pt x="0" y="1074417"/>
                    </a:cubicBezTo>
                    <a:lnTo>
                      <a:pt x="0" y="79913"/>
                    </a:lnTo>
                    <a:cubicBezTo>
                      <a:pt x="0" y="58719"/>
                      <a:pt x="8419" y="38393"/>
                      <a:pt x="23406" y="23406"/>
                    </a:cubicBezTo>
                    <a:cubicBezTo>
                      <a:pt x="38393" y="8419"/>
                      <a:pt x="58719" y="0"/>
                      <a:pt x="799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D84BF7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610689" cy="1182905"/>
              </a:xfrm>
              <a:prstGeom prst="rect">
                <a:avLst/>
              </a:prstGeom>
            </p:spPr>
            <p:txBody>
              <a:bodyPr lIns="63867" tIns="63867" rIns="63867" bIns="63867" rtlCol="0" anchor="ctr"/>
              <a:lstStyle/>
              <a:p>
                <a:pPr marL="0" lvl="0" indent="0" algn="ctr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038835" y="367472"/>
              <a:ext cx="2055829" cy="1562430"/>
            </a:xfrm>
            <a:custGeom>
              <a:avLst/>
              <a:gdLst/>
              <a:ahLst/>
              <a:cxnLst/>
              <a:rect l="l" t="t" r="r" b="b"/>
              <a:pathLst>
                <a:path w="2055829" h="1562430">
                  <a:moveTo>
                    <a:pt x="0" y="0"/>
                  </a:moveTo>
                  <a:lnTo>
                    <a:pt x="2055830" y="0"/>
                  </a:lnTo>
                  <a:lnTo>
                    <a:pt x="2055830" y="1562430"/>
                  </a:lnTo>
                  <a:lnTo>
                    <a:pt x="0" y="156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9102" y="2225120"/>
              <a:ext cx="3795296" cy="11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5"/>
                </a:lnSpc>
                <a:spcBef>
                  <a:spcPct val="0"/>
                </a:spcBef>
              </a:pPr>
              <a:r>
                <a:rPr lang="en-US" sz="2769">
                  <a:solidFill>
                    <a:srgbClr val="000000"/>
                  </a:solidFill>
                  <a:latin typeface="Muli Bold"/>
                </a:rPr>
                <a:t>Technical &amp; Personal Growth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67740" y="3963738"/>
              <a:ext cx="3398020" cy="2436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0"/>
                </a:lnSpc>
              </a:pPr>
              <a:r>
                <a:rPr lang="en-US" sz="2200">
                  <a:solidFill>
                    <a:srgbClr val="000000"/>
                  </a:solidFill>
                  <a:latin typeface="Muli"/>
                </a:rPr>
                <a:t>Data analysis and visualization</a:t>
              </a:r>
            </a:p>
            <a:p>
              <a:pPr>
                <a:lnSpc>
                  <a:spcPts val="2090"/>
                </a:lnSpc>
              </a:pPr>
              <a:endParaRPr lang="en-US" sz="2200">
                <a:solidFill>
                  <a:srgbClr val="000000"/>
                </a:solidFill>
                <a:latin typeface="Muli"/>
              </a:endParaRPr>
            </a:p>
            <a:p>
              <a:pPr>
                <a:lnSpc>
                  <a:spcPts val="2090"/>
                </a:lnSpc>
              </a:pPr>
              <a:r>
                <a:rPr lang="en-US" sz="2200">
                  <a:solidFill>
                    <a:srgbClr val="000000"/>
                  </a:solidFill>
                  <a:latin typeface="Muli"/>
                </a:rPr>
                <a:t>Enhanced comumunication skills through collaboration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236970" y="2884886"/>
            <a:ext cx="3106648" cy="5859881"/>
            <a:chOff x="0" y="0"/>
            <a:chExt cx="4142198" cy="781317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133500" cy="7813175"/>
              <a:chOff x="0" y="0"/>
              <a:chExt cx="610689" cy="115433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10689" cy="1154330"/>
              </a:xfrm>
              <a:custGeom>
                <a:avLst/>
                <a:gdLst/>
                <a:ahLst/>
                <a:cxnLst/>
                <a:rect l="l" t="t" r="r" b="b"/>
                <a:pathLst>
                  <a:path w="610689" h="1154330">
                    <a:moveTo>
                      <a:pt x="79913" y="0"/>
                    </a:moveTo>
                    <a:lnTo>
                      <a:pt x="530776" y="0"/>
                    </a:lnTo>
                    <a:cubicBezTo>
                      <a:pt x="551970" y="0"/>
                      <a:pt x="572297" y="8419"/>
                      <a:pt x="587283" y="23406"/>
                    </a:cubicBezTo>
                    <a:cubicBezTo>
                      <a:pt x="602270" y="38393"/>
                      <a:pt x="610689" y="58719"/>
                      <a:pt x="610689" y="79913"/>
                    </a:cubicBezTo>
                    <a:lnTo>
                      <a:pt x="610689" y="1074417"/>
                    </a:lnTo>
                    <a:cubicBezTo>
                      <a:pt x="610689" y="1095611"/>
                      <a:pt x="602270" y="1115938"/>
                      <a:pt x="587283" y="1130924"/>
                    </a:cubicBezTo>
                    <a:cubicBezTo>
                      <a:pt x="572297" y="1145911"/>
                      <a:pt x="551970" y="1154330"/>
                      <a:pt x="530776" y="1154330"/>
                    </a:cubicBezTo>
                    <a:lnTo>
                      <a:pt x="79913" y="1154330"/>
                    </a:lnTo>
                    <a:cubicBezTo>
                      <a:pt x="58719" y="1154330"/>
                      <a:pt x="38393" y="1145911"/>
                      <a:pt x="23406" y="1130924"/>
                    </a:cubicBezTo>
                    <a:cubicBezTo>
                      <a:pt x="8419" y="1115938"/>
                      <a:pt x="0" y="1095611"/>
                      <a:pt x="0" y="1074417"/>
                    </a:cubicBezTo>
                    <a:lnTo>
                      <a:pt x="0" y="79913"/>
                    </a:lnTo>
                    <a:cubicBezTo>
                      <a:pt x="0" y="58719"/>
                      <a:pt x="8419" y="38393"/>
                      <a:pt x="23406" y="23406"/>
                    </a:cubicBezTo>
                    <a:cubicBezTo>
                      <a:pt x="38393" y="8419"/>
                      <a:pt x="58719" y="0"/>
                      <a:pt x="799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8395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610689" cy="1201955"/>
              </a:xfrm>
              <a:prstGeom prst="rect">
                <a:avLst/>
              </a:prstGeom>
            </p:spPr>
            <p:txBody>
              <a:bodyPr lIns="63867" tIns="63867" rIns="63867" bIns="63867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310924" y="367472"/>
              <a:ext cx="1511651" cy="1562430"/>
            </a:xfrm>
            <a:custGeom>
              <a:avLst/>
              <a:gdLst/>
              <a:ahLst/>
              <a:cxnLst/>
              <a:rect l="l" t="t" r="r" b="b"/>
              <a:pathLst>
                <a:path w="1511651" h="1562430">
                  <a:moveTo>
                    <a:pt x="0" y="0"/>
                  </a:moveTo>
                  <a:lnTo>
                    <a:pt x="1511652" y="0"/>
                  </a:lnTo>
                  <a:lnTo>
                    <a:pt x="1511652" y="1562430"/>
                  </a:lnTo>
                  <a:lnTo>
                    <a:pt x="0" y="156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9054" y="2225120"/>
              <a:ext cx="4043144" cy="11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5"/>
                </a:lnSpc>
                <a:spcBef>
                  <a:spcPct val="0"/>
                </a:spcBef>
              </a:pPr>
              <a:r>
                <a:rPr lang="en-US" sz="2769">
                  <a:solidFill>
                    <a:srgbClr val="000000"/>
                  </a:solidFill>
                  <a:latin typeface="Muli Bold"/>
                </a:rPr>
                <a:t>Areas for Improvement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21616" y="3963738"/>
              <a:ext cx="3398020" cy="2436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89"/>
                </a:lnSpc>
              </a:pPr>
              <a:r>
                <a:rPr lang="en-US" sz="2199">
                  <a:solidFill>
                    <a:srgbClr val="000000"/>
                  </a:solidFill>
                  <a:latin typeface="Muli"/>
                </a:rPr>
                <a:t>Importance of data cleaning procedures</a:t>
              </a:r>
            </a:p>
            <a:p>
              <a:pPr>
                <a:lnSpc>
                  <a:spcPts val="2089"/>
                </a:lnSpc>
              </a:pPr>
              <a:endParaRPr lang="en-US" sz="2199">
                <a:solidFill>
                  <a:srgbClr val="000000"/>
                </a:solidFill>
                <a:latin typeface="Muli"/>
              </a:endParaRPr>
            </a:p>
            <a:p>
              <a:pPr>
                <a:lnSpc>
                  <a:spcPts val="2089"/>
                </a:lnSpc>
              </a:pPr>
              <a:r>
                <a:rPr lang="en-US" sz="2199">
                  <a:solidFill>
                    <a:srgbClr val="000000"/>
                  </a:solidFill>
                  <a:latin typeface="Muli"/>
                </a:rPr>
                <a:t>Time and better coordination among the team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97199" y="2884886"/>
            <a:ext cx="3100125" cy="5859881"/>
            <a:chOff x="0" y="0"/>
            <a:chExt cx="4133500" cy="781317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133500" cy="7813175"/>
              <a:chOff x="0" y="0"/>
              <a:chExt cx="610689" cy="11543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10689" cy="1154330"/>
              </a:xfrm>
              <a:custGeom>
                <a:avLst/>
                <a:gdLst/>
                <a:ahLst/>
                <a:cxnLst/>
                <a:rect l="l" t="t" r="r" b="b"/>
                <a:pathLst>
                  <a:path w="610689" h="1154330">
                    <a:moveTo>
                      <a:pt x="79913" y="0"/>
                    </a:moveTo>
                    <a:lnTo>
                      <a:pt x="530776" y="0"/>
                    </a:lnTo>
                    <a:cubicBezTo>
                      <a:pt x="551970" y="0"/>
                      <a:pt x="572297" y="8419"/>
                      <a:pt x="587283" y="23406"/>
                    </a:cubicBezTo>
                    <a:cubicBezTo>
                      <a:pt x="602270" y="38393"/>
                      <a:pt x="610689" y="58719"/>
                      <a:pt x="610689" y="79913"/>
                    </a:cubicBezTo>
                    <a:lnTo>
                      <a:pt x="610689" y="1074417"/>
                    </a:lnTo>
                    <a:cubicBezTo>
                      <a:pt x="610689" y="1095611"/>
                      <a:pt x="602270" y="1115938"/>
                      <a:pt x="587283" y="1130924"/>
                    </a:cubicBezTo>
                    <a:cubicBezTo>
                      <a:pt x="572297" y="1145911"/>
                      <a:pt x="551970" y="1154330"/>
                      <a:pt x="530776" y="1154330"/>
                    </a:cubicBezTo>
                    <a:lnTo>
                      <a:pt x="79913" y="1154330"/>
                    </a:lnTo>
                    <a:cubicBezTo>
                      <a:pt x="58719" y="1154330"/>
                      <a:pt x="38393" y="1145911"/>
                      <a:pt x="23406" y="1130924"/>
                    </a:cubicBezTo>
                    <a:cubicBezTo>
                      <a:pt x="8419" y="1115938"/>
                      <a:pt x="0" y="1095611"/>
                      <a:pt x="0" y="1074417"/>
                    </a:cubicBezTo>
                    <a:lnTo>
                      <a:pt x="0" y="79913"/>
                    </a:lnTo>
                    <a:cubicBezTo>
                      <a:pt x="0" y="58719"/>
                      <a:pt x="8419" y="38393"/>
                      <a:pt x="23406" y="23406"/>
                    </a:cubicBezTo>
                    <a:cubicBezTo>
                      <a:pt x="38393" y="8419"/>
                      <a:pt x="58719" y="0"/>
                      <a:pt x="799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00C4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610689" cy="1201955"/>
              </a:xfrm>
              <a:prstGeom prst="rect">
                <a:avLst/>
              </a:prstGeom>
            </p:spPr>
            <p:txBody>
              <a:bodyPr lIns="63867" tIns="63867" rIns="63867" bIns="63867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1105062" y="367472"/>
              <a:ext cx="1675529" cy="1562430"/>
            </a:xfrm>
            <a:custGeom>
              <a:avLst/>
              <a:gdLst/>
              <a:ahLst/>
              <a:cxnLst/>
              <a:rect l="l" t="t" r="r" b="b"/>
              <a:pathLst>
                <a:path w="1675529" h="1562430">
                  <a:moveTo>
                    <a:pt x="0" y="0"/>
                  </a:moveTo>
                  <a:lnTo>
                    <a:pt x="1675528" y="0"/>
                  </a:lnTo>
                  <a:lnTo>
                    <a:pt x="1675528" y="1562430"/>
                  </a:lnTo>
                  <a:lnTo>
                    <a:pt x="0" y="1562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64129" y="2225120"/>
              <a:ext cx="3405241" cy="11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5"/>
                </a:lnSpc>
                <a:spcBef>
                  <a:spcPct val="0"/>
                </a:spcBef>
              </a:pPr>
              <a:r>
                <a:rPr lang="en-US" sz="2769">
                  <a:solidFill>
                    <a:srgbClr val="000000"/>
                  </a:solidFill>
                  <a:latin typeface="Muli Bold"/>
                </a:rPr>
                <a:t>Project Phase Reflection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64129" y="3963738"/>
              <a:ext cx="3398020" cy="1064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0"/>
                </a:lnSpc>
              </a:pPr>
              <a:r>
                <a:rPr lang="en-US" sz="2200">
                  <a:solidFill>
                    <a:srgbClr val="000000"/>
                  </a:solidFill>
                  <a:latin typeface="Muli"/>
                </a:rPr>
                <a:t>Reviewing the analysed data</a:t>
              </a:r>
            </a:p>
            <a:p>
              <a:pPr>
                <a:lnSpc>
                  <a:spcPts val="2090"/>
                </a:lnSpc>
              </a:pPr>
              <a:endParaRPr lang="en-US" sz="2200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950906" y="2884886"/>
            <a:ext cx="3100125" cy="5859881"/>
            <a:chOff x="0" y="0"/>
            <a:chExt cx="4133500" cy="781317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133500" cy="7813175"/>
              <a:chOff x="0" y="0"/>
              <a:chExt cx="610689" cy="115433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10689" cy="1154330"/>
              </a:xfrm>
              <a:custGeom>
                <a:avLst/>
                <a:gdLst/>
                <a:ahLst/>
                <a:cxnLst/>
                <a:rect l="l" t="t" r="r" b="b"/>
                <a:pathLst>
                  <a:path w="610689" h="1154330">
                    <a:moveTo>
                      <a:pt x="79913" y="0"/>
                    </a:moveTo>
                    <a:lnTo>
                      <a:pt x="530776" y="0"/>
                    </a:lnTo>
                    <a:cubicBezTo>
                      <a:pt x="551970" y="0"/>
                      <a:pt x="572297" y="8419"/>
                      <a:pt x="587283" y="23406"/>
                    </a:cubicBezTo>
                    <a:cubicBezTo>
                      <a:pt x="602270" y="38393"/>
                      <a:pt x="610689" y="58719"/>
                      <a:pt x="610689" y="79913"/>
                    </a:cubicBezTo>
                    <a:lnTo>
                      <a:pt x="610689" y="1074417"/>
                    </a:lnTo>
                    <a:cubicBezTo>
                      <a:pt x="610689" y="1095611"/>
                      <a:pt x="602270" y="1115938"/>
                      <a:pt x="587283" y="1130924"/>
                    </a:cubicBezTo>
                    <a:cubicBezTo>
                      <a:pt x="572297" y="1145911"/>
                      <a:pt x="551970" y="1154330"/>
                      <a:pt x="530776" y="1154330"/>
                    </a:cubicBezTo>
                    <a:lnTo>
                      <a:pt x="79913" y="1154330"/>
                    </a:lnTo>
                    <a:cubicBezTo>
                      <a:pt x="58719" y="1154330"/>
                      <a:pt x="38393" y="1145911"/>
                      <a:pt x="23406" y="1130924"/>
                    </a:cubicBezTo>
                    <a:cubicBezTo>
                      <a:pt x="8419" y="1115938"/>
                      <a:pt x="0" y="1095611"/>
                      <a:pt x="0" y="1074417"/>
                    </a:cubicBezTo>
                    <a:lnTo>
                      <a:pt x="0" y="79913"/>
                    </a:lnTo>
                    <a:cubicBezTo>
                      <a:pt x="0" y="58719"/>
                      <a:pt x="8419" y="38393"/>
                      <a:pt x="23406" y="23406"/>
                    </a:cubicBezTo>
                    <a:cubicBezTo>
                      <a:pt x="38393" y="8419"/>
                      <a:pt x="58719" y="0"/>
                      <a:pt x="799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00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610689" cy="1201955"/>
              </a:xfrm>
              <a:prstGeom prst="rect">
                <a:avLst/>
              </a:prstGeom>
            </p:spPr>
            <p:txBody>
              <a:bodyPr lIns="63867" tIns="63867" rIns="63867" bIns="63867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1272081" y="367472"/>
              <a:ext cx="1589338" cy="1591327"/>
            </a:xfrm>
            <a:custGeom>
              <a:avLst/>
              <a:gdLst/>
              <a:ahLst/>
              <a:cxnLst/>
              <a:rect l="l" t="t" r="r" b="b"/>
              <a:pathLst>
                <a:path w="1589338" h="1591327">
                  <a:moveTo>
                    <a:pt x="0" y="0"/>
                  </a:moveTo>
                  <a:lnTo>
                    <a:pt x="1589338" y="0"/>
                  </a:lnTo>
                  <a:lnTo>
                    <a:pt x="1589338" y="1591326"/>
                  </a:lnTo>
                  <a:lnTo>
                    <a:pt x="0" y="1591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67432" y="2225120"/>
              <a:ext cx="3795296" cy="11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5"/>
                </a:lnSpc>
                <a:spcBef>
                  <a:spcPct val="0"/>
                </a:spcBef>
              </a:pPr>
              <a:r>
                <a:rPr lang="en-US" sz="2769">
                  <a:solidFill>
                    <a:srgbClr val="000000"/>
                  </a:solidFill>
                  <a:latin typeface="Muli Bold"/>
                </a:rPr>
                <a:t>Expectations vs. Reality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66070" y="3963738"/>
              <a:ext cx="3398020" cy="214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0"/>
                </a:lnSpc>
              </a:pPr>
              <a:r>
                <a:rPr lang="en-US" sz="2200">
                  <a:solidFill>
                    <a:srgbClr val="000000"/>
                  </a:solidFill>
                  <a:latin typeface="Muli"/>
                </a:rPr>
                <a:t>Adjusted expectations based on evolving project needs and insights</a:t>
              </a:r>
            </a:p>
            <a:p>
              <a:pPr>
                <a:lnSpc>
                  <a:spcPts val="2185"/>
                </a:lnSpc>
              </a:pPr>
              <a:endParaRPr lang="en-US" sz="2200">
                <a:solidFill>
                  <a:srgbClr val="000000"/>
                </a:solidFill>
                <a:latin typeface="Muli"/>
              </a:endParaRPr>
            </a:p>
            <a:p>
              <a:pPr>
                <a:lnSpc>
                  <a:spcPts val="2185"/>
                </a:lnSpc>
              </a:pPr>
              <a:endParaRPr lang="en-US" sz="2200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304612" y="2884886"/>
            <a:ext cx="3100125" cy="5859881"/>
            <a:chOff x="0" y="0"/>
            <a:chExt cx="4133500" cy="7813175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4133500" cy="7813175"/>
              <a:chOff x="0" y="0"/>
              <a:chExt cx="610689" cy="115433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10689" cy="1154330"/>
              </a:xfrm>
              <a:custGeom>
                <a:avLst/>
                <a:gdLst/>
                <a:ahLst/>
                <a:cxnLst/>
                <a:rect l="l" t="t" r="r" b="b"/>
                <a:pathLst>
                  <a:path w="610689" h="1154330">
                    <a:moveTo>
                      <a:pt x="79913" y="0"/>
                    </a:moveTo>
                    <a:lnTo>
                      <a:pt x="530776" y="0"/>
                    </a:lnTo>
                    <a:cubicBezTo>
                      <a:pt x="551970" y="0"/>
                      <a:pt x="572297" y="8419"/>
                      <a:pt x="587283" y="23406"/>
                    </a:cubicBezTo>
                    <a:cubicBezTo>
                      <a:pt x="602270" y="38393"/>
                      <a:pt x="610689" y="58719"/>
                      <a:pt x="610689" y="79913"/>
                    </a:cubicBezTo>
                    <a:lnTo>
                      <a:pt x="610689" y="1074417"/>
                    </a:lnTo>
                    <a:cubicBezTo>
                      <a:pt x="610689" y="1095611"/>
                      <a:pt x="602270" y="1115938"/>
                      <a:pt x="587283" y="1130924"/>
                    </a:cubicBezTo>
                    <a:cubicBezTo>
                      <a:pt x="572297" y="1145911"/>
                      <a:pt x="551970" y="1154330"/>
                      <a:pt x="530776" y="1154330"/>
                    </a:cubicBezTo>
                    <a:lnTo>
                      <a:pt x="79913" y="1154330"/>
                    </a:lnTo>
                    <a:cubicBezTo>
                      <a:pt x="58719" y="1154330"/>
                      <a:pt x="38393" y="1145911"/>
                      <a:pt x="23406" y="1130924"/>
                    </a:cubicBezTo>
                    <a:cubicBezTo>
                      <a:pt x="8419" y="1115938"/>
                      <a:pt x="0" y="1095611"/>
                      <a:pt x="0" y="1074417"/>
                    </a:cubicBezTo>
                    <a:lnTo>
                      <a:pt x="0" y="79913"/>
                    </a:lnTo>
                    <a:cubicBezTo>
                      <a:pt x="0" y="58719"/>
                      <a:pt x="8419" y="38393"/>
                      <a:pt x="23406" y="23406"/>
                    </a:cubicBezTo>
                    <a:cubicBezTo>
                      <a:pt x="38393" y="8419"/>
                      <a:pt x="58719" y="0"/>
                      <a:pt x="799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rnd">
                <a:solidFill>
                  <a:srgbClr val="64E9C1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610689" cy="1201955"/>
              </a:xfrm>
              <a:prstGeom prst="rect">
                <a:avLst/>
              </a:prstGeom>
            </p:spPr>
            <p:txBody>
              <a:bodyPr lIns="63867" tIns="63867" rIns="63867" bIns="63867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1337345" y="383264"/>
              <a:ext cx="1458810" cy="1482907"/>
            </a:xfrm>
            <a:custGeom>
              <a:avLst/>
              <a:gdLst/>
              <a:ahLst/>
              <a:cxnLst/>
              <a:rect l="l" t="t" r="r" b="b"/>
              <a:pathLst>
                <a:path w="1458810" h="1482907">
                  <a:moveTo>
                    <a:pt x="0" y="0"/>
                  </a:moveTo>
                  <a:lnTo>
                    <a:pt x="1458810" y="0"/>
                  </a:lnTo>
                  <a:lnTo>
                    <a:pt x="1458810" y="1482907"/>
                  </a:lnTo>
                  <a:lnTo>
                    <a:pt x="0" y="1482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71735" y="2225120"/>
              <a:ext cx="3390030" cy="118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45"/>
                </a:lnSpc>
                <a:spcBef>
                  <a:spcPct val="0"/>
                </a:spcBef>
              </a:pPr>
              <a:r>
                <a:rPr lang="en-US" sz="2769">
                  <a:solidFill>
                    <a:srgbClr val="000000"/>
                  </a:solidFill>
                  <a:latin typeface="Muli Bold"/>
                </a:rPr>
                <a:t>Future Directions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71735" y="3963738"/>
              <a:ext cx="3398020" cy="261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85"/>
                </a:lnSpc>
              </a:pPr>
              <a:r>
                <a:rPr lang="en-US" sz="2300">
                  <a:solidFill>
                    <a:srgbClr val="000000"/>
                  </a:solidFill>
                  <a:latin typeface="Muli"/>
                </a:rPr>
                <a:t>Excited to apply newfound knowledge and skills to future projects.</a:t>
              </a:r>
            </a:p>
            <a:p>
              <a:pPr>
                <a:lnSpc>
                  <a:spcPts val="2185"/>
                </a:lnSpc>
              </a:pPr>
              <a:endParaRPr lang="en-US" sz="2300">
                <a:solidFill>
                  <a:srgbClr val="000000"/>
                </a:solidFill>
                <a:latin typeface="Muli"/>
              </a:endParaRPr>
            </a:p>
            <a:p>
              <a:pPr>
                <a:lnSpc>
                  <a:spcPts val="2185"/>
                </a:lnSpc>
              </a:pPr>
              <a:endParaRPr lang="en-US" sz="2300">
                <a:solidFill>
                  <a:srgbClr val="000000"/>
                </a:solidFill>
                <a:latin typeface="Muli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5493181" y="9456770"/>
            <a:ext cx="241438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Data Science Group 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493181" y="9822598"/>
            <a:ext cx="2480348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uli"/>
              </a:rPr>
              <a:t>BACK TO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</Words>
  <Application>Microsoft Office PowerPoint</Application>
  <PresentationFormat>Benutzerdefiniert</PresentationFormat>
  <Paragraphs>147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Muli</vt:lpstr>
      <vt:lpstr>Muli Bold</vt:lpstr>
      <vt:lpstr>Calibri</vt:lpstr>
      <vt:lpstr>Arial</vt:lpstr>
      <vt:lpstr>Muli Semi-Bold</vt:lpstr>
      <vt:lpstr>Arimo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Purple Pink3D Vision Deck Business Presentation</dc:title>
  <dc:creator>Paola Andrea Herrera Trigo</dc:creator>
  <cp:lastModifiedBy>Paola Andrea Herrera Trigo</cp:lastModifiedBy>
  <cp:revision>2</cp:revision>
  <dcterms:created xsi:type="dcterms:W3CDTF">2006-08-16T00:00:00Z</dcterms:created>
  <dcterms:modified xsi:type="dcterms:W3CDTF">2024-03-28T02:23:26Z</dcterms:modified>
  <dc:identifier>DAGAoBdPVwQ</dc:identifier>
</cp:coreProperties>
</file>